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</p:sldMasterIdLst>
  <p:notesMasterIdLst>
    <p:notesMasterId r:id="rId23"/>
  </p:notesMasterIdLst>
  <p:handoutMasterIdLst>
    <p:handoutMasterId r:id="rId24"/>
  </p:handoutMasterIdLst>
  <p:sldIdLst>
    <p:sldId id="291" r:id="rId2"/>
    <p:sldId id="394" r:id="rId3"/>
    <p:sldId id="395" r:id="rId4"/>
    <p:sldId id="396" r:id="rId5"/>
    <p:sldId id="326" r:id="rId6"/>
    <p:sldId id="315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421" r:id="rId15"/>
    <p:sldId id="429" r:id="rId16"/>
    <p:sldId id="430" r:id="rId17"/>
    <p:sldId id="432" r:id="rId18"/>
    <p:sldId id="300" r:id="rId19"/>
    <p:sldId id="301" r:id="rId20"/>
    <p:sldId id="302" r:id="rId21"/>
    <p:sldId id="433" r:id="rId22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173E"/>
    <a:srgbClr val="004280"/>
    <a:srgbClr val="D9B766"/>
    <a:srgbClr val="BFBFBF"/>
    <a:srgbClr val="444655"/>
    <a:srgbClr val="444648"/>
    <a:srgbClr val="000000"/>
    <a:srgbClr val="0042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02" autoAdjust="0"/>
    <p:restoredTop sz="87981" autoAdjust="0"/>
  </p:normalViewPr>
  <p:slideViewPr>
    <p:cSldViewPr snapToGrid="0" snapToObjects="1">
      <p:cViewPr>
        <p:scale>
          <a:sx n="110" d="100"/>
          <a:sy n="110" d="100"/>
        </p:scale>
        <p:origin x="127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72" y="16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F505DF68-4A91-4483-82D0-F78153CDC742}" type="datetimeFigureOut">
              <a:rPr lang="zh-CN" altLang="en-US"/>
              <a:pPr/>
              <a:t>16/11/18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4B730DE0-316E-49D4-A0D4-BBFE624C03DC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08451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7329007B-CF84-4D6E-9B96-6215A4849D08}" type="datetimeFigureOut">
              <a:rPr lang="zh-CN" altLang="en-US"/>
              <a:pPr/>
              <a:t>16/11/18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B2A4BBB4-60E9-4B9A-A4ED-B2743848B204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20051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238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1082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8" name="Shape 3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7403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0" name="Shape 5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350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6401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1" name="Shape 5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451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1"/>
          <p:cNvSpPr/>
          <p:nvPr userDrawn="1"/>
        </p:nvSpPr>
        <p:spPr>
          <a:xfrm>
            <a:off x="0" y="5351723"/>
            <a:ext cx="9144000" cy="47625"/>
          </a:xfrm>
          <a:prstGeom prst="rect">
            <a:avLst/>
          </a:prstGeom>
          <a:solidFill>
            <a:srgbClr val="0042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3317358" y="2594343"/>
            <a:ext cx="5714999" cy="951539"/>
          </a:xfrm>
        </p:spPr>
        <p:txBody>
          <a:bodyPr anchor="b">
            <a:normAutofit/>
          </a:bodyPr>
          <a:lstStyle>
            <a:lvl1pPr algn="r">
              <a:defRPr sz="3600" baseline="0">
                <a:solidFill>
                  <a:srgbClr val="444655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3947766" y="3661725"/>
            <a:ext cx="5084591" cy="538135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rgbClr val="444655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47" y="2594343"/>
            <a:ext cx="2169027" cy="2455294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6718434" y="5839564"/>
            <a:ext cx="2232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0" smtClean="0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rPr>
              <a:t>DataFibers</a:t>
            </a:r>
            <a:endParaRPr lang="en-US" sz="3600" b="1" i="0">
              <a:solidFill>
                <a:srgbClr val="0070C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462005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0" y="908050"/>
            <a:ext cx="9144000" cy="0"/>
          </a:xfrm>
          <a:prstGeom prst="line">
            <a:avLst/>
          </a:prstGeom>
          <a:ln w="38100">
            <a:solidFill>
              <a:srgbClr val="004280"/>
            </a:solidFill>
          </a:ln>
          <a:effectLst>
            <a:outerShdw blurRad="50800" dist="381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/>
            </a:lvl1pPr>
            <a:lvl3pPr>
              <a:defRPr>
                <a:solidFill>
                  <a:srgbClr val="444655"/>
                </a:solidFill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65625" y="6356350"/>
            <a:ext cx="412750" cy="50165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chemeClr val="tx1"/>
                </a:solidFill>
                <a:latin typeface="+mn-ea"/>
                <a:ea typeface="+mn-ea"/>
                <a:cs typeface="+mj-cs"/>
              </a:defRPr>
            </a:lvl1pPr>
          </a:lstStyle>
          <a:p>
            <a:fld id="{3E2CB239-9796-4DB6-96A1-D54CC669EA70}" type="slidenum">
              <a:rPr lang="zh-CN" altLang="en-US" smtClean="0"/>
              <a:pPr/>
              <a:t>‹#›</a:t>
            </a:fld>
            <a:endParaRPr lang="en-US" altLang="zh-CN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anchor="ctr"/>
          <a:lstStyle>
            <a:lvl1pPr>
              <a:defRPr/>
            </a:lvl1pPr>
          </a:lstStyle>
          <a:p>
            <a:r>
              <a:rPr lang="en-US" dirty="0" smtClean="0"/>
              <a:t>© DataFibers</a:t>
            </a:r>
            <a:r>
              <a:rPr lang="en-US" altLang="zh-CN" dirty="0" smtClean="0"/>
              <a:t>. Confidential. </a:t>
            </a:r>
            <a:r>
              <a:rPr lang="en-US" dirty="0" smtClean="0"/>
              <a:t>All Rights Reserved</a:t>
            </a:r>
            <a:endParaRPr lang="en-US" altLang="zh-CN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7298871" y="6356350"/>
            <a:ext cx="1831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smtClean="0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rPr>
              <a:t>DataFibers</a:t>
            </a:r>
            <a:endParaRPr lang="en-US" sz="2800" b="1" i="0">
              <a:solidFill>
                <a:srgbClr val="0070C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104270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169025"/>
            <a:ext cx="9144000" cy="187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</p:txBody>
      </p:sp>
      <p:cxnSp>
        <p:nvCxnSpPr>
          <p:cNvPr id="7" name="Straight Connector 11"/>
          <p:cNvCxnSpPr/>
          <p:nvPr userDrawn="1"/>
        </p:nvCxnSpPr>
        <p:spPr>
          <a:xfrm>
            <a:off x="0" y="908050"/>
            <a:ext cx="9144000" cy="0"/>
          </a:xfrm>
          <a:prstGeom prst="line">
            <a:avLst/>
          </a:prstGeom>
          <a:ln w="38100">
            <a:solidFill>
              <a:srgbClr val="004280"/>
            </a:solidFill>
          </a:ln>
          <a:effectLst>
            <a:outerShdw blurRad="50800" dist="381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594" y="1275907"/>
            <a:ext cx="4125938" cy="485025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778468" y="1275907"/>
            <a:ext cx="4133532" cy="485025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4365625" y="6356350"/>
            <a:ext cx="412750" cy="50165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rgbClr val="D00B31"/>
                </a:solidFill>
                <a:ea typeface="宋体" pitchFamily="2" charset="-122"/>
                <a:cs typeface="+mj-cs"/>
              </a:defRPr>
            </a:lvl1pPr>
          </a:lstStyle>
          <a:p>
            <a:fld id="{B7CEBDCE-B5D7-49DE-B2F5-62B233F55C6D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 smtClean="0"/>
              <a:t>© DataFibers. Confidential. All Rights Reserved</a:t>
            </a:r>
            <a:endParaRPr lang="en-US" altLang="zh-CN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7298871" y="6356350"/>
            <a:ext cx="1831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smtClean="0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rPr>
              <a:t>DataFibers</a:t>
            </a:r>
            <a:endParaRPr lang="en-US" sz="2800" b="1" i="0">
              <a:solidFill>
                <a:srgbClr val="0070C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024794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0" y="908050"/>
            <a:ext cx="9144000" cy="0"/>
          </a:xfrm>
          <a:prstGeom prst="line">
            <a:avLst/>
          </a:prstGeom>
          <a:ln w="38100">
            <a:solidFill>
              <a:srgbClr val="004280"/>
            </a:solidFill>
          </a:ln>
          <a:effectLst>
            <a:outerShdw blurRad="50800" dist="381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365625" y="6356350"/>
            <a:ext cx="412750" cy="50165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rgbClr val="D00B31"/>
                </a:solidFill>
                <a:ea typeface="宋体" pitchFamily="2" charset="-122"/>
                <a:cs typeface="+mj-cs"/>
              </a:defRPr>
            </a:lvl1pPr>
          </a:lstStyle>
          <a:p>
            <a:fld id="{91B16E74-CCAF-4DEF-A0E5-B3E5BDDFA733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 smtClean="0"/>
              <a:t>© DataFibers. Confidential. All Rights Reserved</a:t>
            </a:r>
            <a:endParaRPr lang="en-US" altLang="zh-CN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7298871" y="6356350"/>
            <a:ext cx="1831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smtClean="0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rPr>
              <a:t>DataFibers</a:t>
            </a:r>
            <a:endParaRPr lang="en-US" sz="2800" b="1" i="0">
              <a:solidFill>
                <a:srgbClr val="0070C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161264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y Transition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946" y="2472306"/>
            <a:ext cx="5857641" cy="1913389"/>
          </a:xfrm>
        </p:spPr>
        <p:txBody>
          <a:bodyPr/>
          <a:lstStyle>
            <a:lvl1pPr>
              <a:defRPr baseline="0">
                <a:solidFill>
                  <a:srgbClr val="00428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 smtClean="0"/>
              <a:t>© DataFibers. Confidential. All Rights Reserved</a:t>
            </a:r>
            <a:endParaRPr lang="en-US" altLang="zh-CN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61" y="2201353"/>
            <a:ext cx="2169027" cy="245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054966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5"/>
          <p:cNvSpPr/>
          <p:nvPr userDrawn="1"/>
        </p:nvSpPr>
        <p:spPr>
          <a:xfrm>
            <a:off x="0" y="2049463"/>
            <a:ext cx="9144000" cy="44450"/>
          </a:xfrm>
          <a:prstGeom prst="rect">
            <a:avLst/>
          </a:prstGeom>
          <a:solidFill>
            <a:srgbClr val="0042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2977102" y="3987209"/>
            <a:ext cx="5714999" cy="664505"/>
          </a:xfrm>
        </p:spPr>
        <p:txBody>
          <a:bodyPr anchor="b">
            <a:normAutofit/>
          </a:bodyPr>
          <a:lstStyle>
            <a:lvl1pPr algn="ctr">
              <a:defRPr sz="3200" baseline="0">
                <a:solidFill>
                  <a:srgbClr val="444655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 smtClean="0"/>
              <a:t>© DataFibers. Confidential. All Rights Reserved</a:t>
            </a:r>
            <a:endParaRPr lang="en-US" altLang="zh-CN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04" y="2884149"/>
            <a:ext cx="2169027" cy="245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11890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515" y="2249486"/>
            <a:ext cx="3487337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6" y="2249485"/>
            <a:ext cx="348495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11/18/16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99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9" name="Title Placeholder 1"/>
          <p:cNvSpPr>
            <a:spLocks noGrp="1"/>
          </p:cNvSpPr>
          <p:nvPr>
            <p:ph type="title"/>
          </p:nvPr>
        </p:nvSpPr>
        <p:spPr bwMode="auto">
          <a:xfrm>
            <a:off x="198438" y="49213"/>
            <a:ext cx="8772525" cy="84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add title</a:t>
            </a:r>
          </a:p>
        </p:txBody>
      </p:sp>
      <p:sp>
        <p:nvSpPr>
          <p:cNvPr id="5735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8438" y="1265238"/>
            <a:ext cx="8772525" cy="497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add text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75" y="6503988"/>
            <a:ext cx="3694113" cy="3413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>
                <a:ea typeface="宋体" pitchFamily="2" charset="-122"/>
                <a:cs typeface="+mj-cs"/>
              </a:defRPr>
            </a:lvl1pPr>
          </a:lstStyle>
          <a:p>
            <a:r>
              <a:rPr lang="en-US" altLang="zh-CN" dirty="0" smtClean="0"/>
              <a:t>© DataFibers. Confidential. All Rights Reserved</a:t>
            </a:r>
            <a:endParaRPr lang="en-US" altLang="zh-CN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5625" y="6356350"/>
            <a:ext cx="412750" cy="50165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chemeClr val="tx1"/>
                </a:solidFill>
                <a:ea typeface="宋体" pitchFamily="2" charset="-122"/>
                <a:cs typeface="+mj-cs"/>
              </a:defRPr>
            </a:lvl1pPr>
          </a:lstStyle>
          <a:p>
            <a:fld id="{3E2CB239-9796-4DB6-96A1-D54CC669EA70}" type="slidenum">
              <a:rPr lang="zh-CN" altLang="en-US" smtClean="0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4" r:id="rId5"/>
    <p:sldLayoutId id="2147483666" r:id="rId6"/>
    <p:sldLayoutId id="2147483668" r:id="rId7"/>
  </p:sldLayoutIdLst>
  <p:transition spd="slow">
    <p:split orient="vert"/>
  </p:transition>
  <p:timing>
    <p:tnLst>
      <p:par>
        <p:cTn id="1" dur="indefinite" restart="never" nodeType="tmRoot"/>
      </p:par>
    </p:tnLst>
  </p:timing>
  <p:hf hdr="0" dt="0"/>
  <p:txStyles>
    <p:titleStyle>
      <a:lvl1pPr algn="l" defTabSz="457200" rtl="0" fontAlgn="base">
        <a:spcBef>
          <a:spcPct val="0"/>
        </a:spcBef>
        <a:spcAft>
          <a:spcPct val="0"/>
        </a:spcAft>
        <a:defRPr sz="3200" b="1" kern="1200">
          <a:solidFill>
            <a:srgbClr val="004280"/>
          </a:solidFill>
          <a:latin typeface="Calibri" charset="0"/>
          <a:ea typeface="Calibri" charset="0"/>
          <a:cs typeface="Calibri" charset="0"/>
        </a:defRPr>
      </a:lvl1pPr>
      <a:lvl2pPr algn="l" defTabSz="457200" rtl="0" fontAlgn="base">
        <a:spcBef>
          <a:spcPct val="0"/>
        </a:spcBef>
        <a:spcAft>
          <a:spcPct val="0"/>
        </a:spcAft>
        <a:defRPr sz="2800" b="1">
          <a:solidFill>
            <a:srgbClr val="004280"/>
          </a:solidFill>
          <a:latin typeface="Arial" pitchFamily="34" charset="0"/>
          <a:cs typeface="Arial" pitchFamily="34" charset="0"/>
        </a:defRPr>
      </a:lvl2pPr>
      <a:lvl3pPr algn="l" defTabSz="457200" rtl="0" fontAlgn="base">
        <a:spcBef>
          <a:spcPct val="0"/>
        </a:spcBef>
        <a:spcAft>
          <a:spcPct val="0"/>
        </a:spcAft>
        <a:defRPr sz="2800" b="1">
          <a:solidFill>
            <a:srgbClr val="004280"/>
          </a:solidFill>
          <a:latin typeface="Arial" pitchFamily="34" charset="0"/>
          <a:cs typeface="Arial" pitchFamily="34" charset="0"/>
        </a:defRPr>
      </a:lvl3pPr>
      <a:lvl4pPr algn="l" defTabSz="457200" rtl="0" fontAlgn="base">
        <a:spcBef>
          <a:spcPct val="0"/>
        </a:spcBef>
        <a:spcAft>
          <a:spcPct val="0"/>
        </a:spcAft>
        <a:defRPr sz="2800" b="1">
          <a:solidFill>
            <a:srgbClr val="004280"/>
          </a:solidFill>
          <a:latin typeface="Arial" pitchFamily="34" charset="0"/>
          <a:cs typeface="Arial" pitchFamily="34" charset="0"/>
        </a:defRPr>
      </a:lvl4pPr>
      <a:lvl5pPr algn="l" defTabSz="457200" rtl="0" fontAlgn="base">
        <a:spcBef>
          <a:spcPct val="0"/>
        </a:spcBef>
        <a:spcAft>
          <a:spcPct val="0"/>
        </a:spcAft>
        <a:defRPr sz="2800" b="1">
          <a:solidFill>
            <a:srgbClr val="004280"/>
          </a:solidFill>
          <a:latin typeface="Arial" pitchFamily="34" charset="0"/>
          <a:cs typeface="Arial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800" b="1">
          <a:solidFill>
            <a:srgbClr val="004280"/>
          </a:solidFill>
          <a:latin typeface="Arial" pitchFamily="34" charset="0"/>
          <a:cs typeface="Arial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800" b="1">
          <a:solidFill>
            <a:srgbClr val="004280"/>
          </a:solidFill>
          <a:latin typeface="Arial" pitchFamily="34" charset="0"/>
          <a:cs typeface="Arial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800" b="1">
          <a:solidFill>
            <a:srgbClr val="004280"/>
          </a:solidFill>
          <a:latin typeface="Arial" pitchFamily="34" charset="0"/>
          <a:cs typeface="Arial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800" b="1">
          <a:solidFill>
            <a:srgbClr val="004280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SzPct val="100000"/>
        <a:buFont typeface="Arial" pitchFamily="34" charset="0"/>
        <a:buChar char="•"/>
        <a:defRPr sz="2800" kern="1200">
          <a:solidFill>
            <a:srgbClr val="004280"/>
          </a:solidFill>
          <a:latin typeface="Calibri" charset="0"/>
          <a:ea typeface="Calibri" charset="0"/>
          <a:cs typeface="Calibri" charset="0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SzPct val="80000"/>
        <a:buFont typeface="Lucida Grande"/>
        <a:buChar char="»"/>
        <a:defRPr sz="2400" kern="1200">
          <a:solidFill>
            <a:srgbClr val="404040"/>
          </a:solidFill>
          <a:latin typeface="Calibri" charset="0"/>
          <a:ea typeface="Calibri" charset="0"/>
          <a:cs typeface="Calibri" charset="0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SzPct val="80000"/>
        <a:buFont typeface="Lucida Grande"/>
        <a:buChar char="-"/>
        <a:defRPr sz="2000" kern="1200">
          <a:solidFill>
            <a:srgbClr val="444655"/>
          </a:solidFill>
          <a:latin typeface="Calibri" charset="0"/>
          <a:ea typeface="Calibri" charset="0"/>
          <a:cs typeface="Calibri" charset="0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SzPct val="80000"/>
        <a:buFont typeface="Arial" pitchFamily="34" charset="0"/>
        <a:buChar char="•"/>
        <a:defRPr sz="1800" b="1" kern="1200">
          <a:solidFill>
            <a:srgbClr val="004280"/>
          </a:solidFill>
          <a:latin typeface="Calibri" charset="0"/>
          <a:ea typeface="Calibri" charset="0"/>
          <a:cs typeface="Calibri" charset="0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SzPct val="80000"/>
        <a:buFont typeface="Lucida Grande"/>
        <a:buChar char="»"/>
        <a:defRPr sz="1600" kern="1200">
          <a:solidFill>
            <a:srgbClr val="404040"/>
          </a:solidFill>
          <a:latin typeface="Calibri" charset="0"/>
          <a:ea typeface="Calibri" charset="0"/>
          <a:cs typeface="Calibri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 err="1" smtClean="0"/>
              <a:t>Vert.x</a:t>
            </a:r>
            <a:r>
              <a:rPr lang="en-US" sz="6000" dirty="0" smtClean="0"/>
              <a:t> Overview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DataFibers Backbone Tour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38455343"/>
      </p:ext>
    </p:extLst>
  </p:cSld>
  <p:clrMapOvr>
    <a:masterClrMapping/>
  </p:clrMapOvr>
  <p:transition spd="slow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Highlight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Don’t Block the Event Loop</a:t>
            </a:r>
          </a:p>
          <a:p>
            <a:r>
              <a:rPr lang="en-US" dirty="0" smtClean="0"/>
              <a:t>Workers “</a:t>
            </a:r>
            <a:r>
              <a:rPr lang="en-US" b="1" dirty="0" smtClean="0"/>
              <a:t>can</a:t>
            </a:r>
            <a:r>
              <a:rPr lang="en-US" dirty="0" smtClean="0"/>
              <a:t>” block</a:t>
            </a:r>
          </a:p>
          <a:p>
            <a:r>
              <a:rPr lang="en-US" dirty="0" smtClean="0"/>
              <a:t>Message </a:t>
            </a:r>
            <a:r>
              <a:rPr lang="en-US" dirty="0" smtClean="0"/>
              <a:t>passing </a:t>
            </a:r>
            <a:r>
              <a:rPr lang="en-US" dirty="0" smtClean="0"/>
              <a:t>using </a:t>
            </a:r>
            <a:r>
              <a:rPr lang="en-US" dirty="0" smtClean="0"/>
              <a:t>event </a:t>
            </a:r>
            <a:r>
              <a:rPr lang="en-US" dirty="0"/>
              <a:t>b</a:t>
            </a:r>
            <a:r>
              <a:rPr lang="en-US" dirty="0" smtClean="0"/>
              <a:t>us</a:t>
            </a:r>
            <a:endParaRPr lang="en-US" dirty="0" smtClean="0"/>
          </a:p>
          <a:p>
            <a:r>
              <a:rPr lang="en-US" dirty="0" smtClean="0"/>
              <a:t>Concurrency </a:t>
            </a:r>
            <a:r>
              <a:rPr lang="en-US" dirty="0" smtClean="0"/>
              <a:t>model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 err="1"/>
              <a:t>v</a:t>
            </a:r>
            <a:r>
              <a:rPr lang="en-US" dirty="0" err="1" smtClean="0"/>
              <a:t>erticle</a:t>
            </a:r>
            <a:r>
              <a:rPr lang="en-US" dirty="0" smtClean="0"/>
              <a:t> </a:t>
            </a:r>
            <a:r>
              <a:rPr lang="en-US" dirty="0" smtClean="0"/>
              <a:t>instance is always </a:t>
            </a:r>
            <a:r>
              <a:rPr lang="en-US" dirty="0" smtClean="0"/>
              <a:t>single </a:t>
            </a:r>
            <a:r>
              <a:rPr lang="en-US" dirty="0" smtClean="0"/>
              <a:t>threaded</a:t>
            </a:r>
          </a:p>
          <a:p>
            <a:pPr lvl="1"/>
            <a:r>
              <a:rPr lang="en-US" dirty="0" smtClean="0"/>
              <a:t>No more Locking, synchronized &amp; race conditions</a:t>
            </a:r>
          </a:p>
          <a:p>
            <a:pPr lvl="1"/>
            <a:r>
              <a:rPr lang="en-US" dirty="0" smtClean="0"/>
              <a:t>Actor-like concurrency model</a:t>
            </a:r>
          </a:p>
          <a:p>
            <a:r>
              <a:rPr lang="en-US" dirty="0" smtClean="0"/>
              <a:t>Scaling</a:t>
            </a:r>
          </a:p>
          <a:p>
            <a:pPr lvl="1"/>
            <a:r>
              <a:rPr lang="en-US" dirty="0"/>
              <a:t>By Creating more </a:t>
            </a:r>
            <a:r>
              <a:rPr lang="en-US" dirty="0" err="1"/>
              <a:t>Verticle</a:t>
            </a:r>
            <a:r>
              <a:rPr lang="en-US" dirty="0"/>
              <a:t> Instances</a:t>
            </a:r>
          </a:p>
          <a:p>
            <a:pPr lvl="1"/>
            <a:r>
              <a:rPr lang="en-US" dirty="0"/>
              <a:t>For TCP &amp; HTTP servers, </a:t>
            </a:r>
            <a:r>
              <a:rPr lang="en-US" dirty="0" err="1" smtClean="0"/>
              <a:t>Vert.x</a:t>
            </a:r>
            <a:r>
              <a:rPr lang="en-US" dirty="0" smtClean="0"/>
              <a:t> </a:t>
            </a:r>
            <a:r>
              <a:rPr lang="en-US" dirty="0"/>
              <a:t>does automatic load </a:t>
            </a:r>
            <a:r>
              <a:rPr lang="en-US" dirty="0" smtClean="0"/>
              <a:t>balancing</a:t>
            </a:r>
          </a:p>
          <a:p>
            <a:pPr lvl="1"/>
            <a:r>
              <a:rPr lang="en-US" dirty="0" smtClean="0"/>
              <a:t>Clustering &amp; EventBus</a:t>
            </a:r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 smtClean="0"/>
              <a:t>fat jar </a:t>
            </a:r>
            <a:r>
              <a:rPr lang="en-US" dirty="0" smtClean="0"/>
              <a:t>for </a:t>
            </a:r>
            <a:r>
              <a:rPr lang="en-US" dirty="0" smtClean="0"/>
              <a:t>deployment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6784"/>
      </p:ext>
    </p:extLst>
  </p:cSld>
  <p:clrMapOvr>
    <a:masterClrMapping/>
  </p:clrMapOvr>
  <p:transition spd="slow">
    <p:split orient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Vert.x</a:t>
            </a:r>
            <a:r>
              <a:rPr lang="en-US" dirty="0" smtClean="0"/>
              <a:t>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</a:t>
            </a:r>
          </a:p>
          <a:p>
            <a:r>
              <a:rPr lang="en-US" dirty="0" smtClean="0"/>
              <a:t>Web</a:t>
            </a:r>
          </a:p>
          <a:p>
            <a:r>
              <a:rPr lang="en-US" dirty="0" smtClean="0"/>
              <a:t>Data Access</a:t>
            </a:r>
          </a:p>
          <a:p>
            <a:pPr lvl="1"/>
            <a:r>
              <a:rPr lang="en-US" dirty="0" smtClean="0"/>
              <a:t>MongoDB, JDBC, </a:t>
            </a:r>
            <a:r>
              <a:rPr lang="en-US" dirty="0" err="1" smtClean="0"/>
              <a:t>Redis</a:t>
            </a:r>
            <a:r>
              <a:rPr lang="en-US" dirty="0" smtClean="0"/>
              <a:t>, MySQL</a:t>
            </a:r>
          </a:p>
          <a:p>
            <a:r>
              <a:rPr lang="en-US" dirty="0" smtClean="0"/>
              <a:t>Authentication Modules</a:t>
            </a:r>
          </a:p>
          <a:p>
            <a:pPr lvl="1"/>
            <a:r>
              <a:rPr lang="en-US" dirty="0" smtClean="0"/>
              <a:t>JWT, OAuth 2, JDBC </a:t>
            </a:r>
            <a:r>
              <a:rPr lang="en-US" dirty="0" err="1" smtClean="0"/>
              <a:t>Auth</a:t>
            </a:r>
            <a:r>
              <a:rPr lang="en-US" dirty="0" smtClean="0"/>
              <a:t>, </a:t>
            </a:r>
            <a:r>
              <a:rPr lang="en-US" dirty="0" err="1" smtClean="0"/>
              <a:t>Shiro</a:t>
            </a:r>
            <a:r>
              <a:rPr lang="en-US" dirty="0" smtClean="0"/>
              <a:t> </a:t>
            </a:r>
            <a:r>
              <a:rPr lang="en-US" dirty="0" err="1" smtClean="0"/>
              <a:t>Auth</a:t>
            </a:r>
            <a:r>
              <a:rPr lang="en-US" dirty="0" smtClean="0"/>
              <a:t>, MongoDB </a:t>
            </a:r>
            <a:r>
              <a:rPr lang="en-US" dirty="0" err="1" smtClean="0"/>
              <a:t>auth</a:t>
            </a:r>
            <a:endParaRPr lang="en-US" dirty="0" smtClean="0"/>
          </a:p>
          <a:p>
            <a:r>
              <a:rPr lang="en-US" dirty="0" smtClean="0"/>
              <a:t>Messaging Systems</a:t>
            </a:r>
          </a:p>
          <a:p>
            <a:pPr lvl="1"/>
            <a:r>
              <a:rPr lang="en-US" dirty="0" smtClean="0"/>
              <a:t>Kafka, RabbitMQ</a:t>
            </a:r>
          </a:p>
          <a:p>
            <a:r>
              <a:rPr lang="en-US" dirty="0" smtClean="0"/>
              <a:t>Clustering</a:t>
            </a:r>
          </a:p>
          <a:p>
            <a:pPr lvl="1"/>
            <a:r>
              <a:rPr lang="en-US" dirty="0"/>
              <a:t>Hazelcast, </a:t>
            </a:r>
            <a:r>
              <a:rPr lang="en-US" dirty="0"/>
              <a:t>Ignite </a:t>
            </a:r>
          </a:p>
        </p:txBody>
      </p:sp>
      <p:sp>
        <p:nvSpPr>
          <p:cNvPr id="4" name="Rectangle 3"/>
          <p:cNvSpPr/>
          <p:nvPr/>
        </p:nvSpPr>
        <p:spPr>
          <a:xfrm>
            <a:off x="6686454" y="5872718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r">
              <a:buNone/>
            </a:pPr>
            <a:r>
              <a:rPr lang="en-US" dirty="0"/>
              <a:t>http://</a:t>
            </a:r>
            <a:r>
              <a:rPr lang="en-US" dirty="0" err="1"/>
              <a:t>vertx.io</a:t>
            </a:r>
            <a:r>
              <a:rPr lang="en-US" dirty="0"/>
              <a:t>/docs/</a:t>
            </a:r>
          </a:p>
        </p:txBody>
      </p:sp>
    </p:spTree>
    <p:extLst>
      <p:ext uri="{BB962C8B-B14F-4D97-AF65-F5344CB8AC3E}">
        <p14:creationId xmlns:p14="http://schemas.microsoft.com/office/powerpoint/2010/main" val="272787401"/>
      </p:ext>
    </p:extLst>
  </p:cSld>
  <p:clrMapOvr>
    <a:masterClrMapping/>
  </p:clrMapOvr>
  <p:transition spd="slow">
    <p:split orient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Vert.X</a:t>
            </a:r>
            <a:r>
              <a:rPr lang="en-US" dirty="0" smtClean="0"/>
              <a:t> </a:t>
            </a:r>
            <a:r>
              <a:rPr lang="en-US" dirty="0" smtClean="0"/>
              <a:t>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Servers &amp; clients</a:t>
            </a:r>
          </a:p>
          <a:p>
            <a:pPr lvl="1"/>
            <a:r>
              <a:rPr lang="en-US" dirty="0" smtClean="0"/>
              <a:t>TCP/SSL</a:t>
            </a:r>
          </a:p>
          <a:p>
            <a:pPr lvl="1"/>
            <a:r>
              <a:rPr lang="en-US" dirty="0" smtClean="0"/>
              <a:t>HTTP/HTTPS</a:t>
            </a:r>
          </a:p>
          <a:p>
            <a:pPr lvl="1"/>
            <a:r>
              <a:rPr lang="en-US" dirty="0" err="1" smtClean="0"/>
              <a:t>WebSocket</a:t>
            </a:r>
            <a:r>
              <a:rPr lang="en-US" dirty="0" smtClean="0"/>
              <a:t> </a:t>
            </a:r>
            <a:r>
              <a:rPr lang="en-US" dirty="0" smtClean="0"/>
              <a:t>&amp; </a:t>
            </a:r>
            <a:r>
              <a:rPr lang="en-US" dirty="0" err="1" smtClean="0"/>
              <a:t>SockJS</a:t>
            </a:r>
            <a:endParaRPr lang="en-US" dirty="0" smtClean="0"/>
          </a:p>
          <a:p>
            <a:r>
              <a:rPr lang="en-US" dirty="0" smtClean="0"/>
              <a:t>EventBus</a:t>
            </a:r>
          </a:p>
          <a:p>
            <a:r>
              <a:rPr lang="en-US" dirty="0" smtClean="0"/>
              <a:t>Shared Maps &amp; Sets</a:t>
            </a:r>
          </a:p>
          <a:p>
            <a:r>
              <a:rPr lang="en-US" dirty="0" smtClean="0"/>
              <a:t>Buffers &amp; </a:t>
            </a:r>
            <a:r>
              <a:rPr lang="en-US" dirty="0"/>
              <a:t>Flow Control</a:t>
            </a:r>
          </a:p>
          <a:p>
            <a:r>
              <a:rPr lang="en-US" dirty="0" smtClean="0"/>
              <a:t>Container API – Deploy &amp; </a:t>
            </a:r>
            <a:r>
              <a:rPr lang="en-US" dirty="0" err="1" smtClean="0"/>
              <a:t>Undeploy</a:t>
            </a:r>
            <a:r>
              <a:rPr lang="en-US" dirty="0" smtClean="0"/>
              <a:t> </a:t>
            </a:r>
            <a:r>
              <a:rPr lang="en-US" dirty="0" err="1" smtClean="0"/>
              <a:t>Verticles</a:t>
            </a:r>
            <a:endParaRPr lang="en-US" dirty="0" smtClean="0"/>
          </a:p>
          <a:p>
            <a:r>
              <a:rPr lang="en-US" dirty="0" smtClean="0"/>
              <a:t>Timers &amp; Files</a:t>
            </a:r>
          </a:p>
          <a:p>
            <a:r>
              <a:rPr lang="en-US" dirty="0" smtClean="0"/>
              <a:t>Logging</a:t>
            </a:r>
          </a:p>
          <a:p>
            <a:r>
              <a:rPr lang="en-US" dirty="0" smtClean="0"/>
              <a:t>Configuration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745909"/>
      </p:ext>
    </p:extLst>
  </p:cSld>
  <p:clrMapOvr>
    <a:masterClrMapping/>
  </p:clrMapOvr>
  <p:transition spd="slow">
    <p:split orient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Vert.x</a:t>
            </a:r>
            <a:r>
              <a:rPr lang="en-US" dirty="0" smtClean="0"/>
              <a:t> HTTP Server – hello world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09" y="1275305"/>
            <a:ext cx="6240183" cy="314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47252"/>
      </p:ext>
    </p:extLst>
  </p:cSld>
  <p:clrMapOvr>
    <a:masterClrMapping/>
  </p:clrMapOvr>
  <p:transition spd="slow">
    <p:split orient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 err="1" smtClean="0"/>
              <a:t>Vert.x</a:t>
            </a:r>
            <a:r>
              <a:rPr lang="en-US" dirty="0" smtClean="0"/>
              <a:t> </a:t>
            </a:r>
            <a:r>
              <a:rPr lang="en-US" dirty="0"/>
              <a:t>E</a:t>
            </a:r>
            <a:r>
              <a:rPr lang="en" dirty="0" err="1" smtClean="0"/>
              <a:t>ventBus</a:t>
            </a:r>
            <a:endParaRPr lang="en" dirty="0"/>
          </a:p>
        </p:txBody>
      </p:sp>
      <p:sp>
        <p:nvSpPr>
          <p:cNvPr id="363" name="Shape 363"/>
          <p:cNvSpPr txBox="1"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/>
              <a:pPr>
                <a:spcBef>
                  <a:spcPts val="0"/>
                </a:spcBef>
              </a:pPr>
              <a:t>14</a:t>
            </a:fld>
            <a:endParaRPr lang="en" dirty="0"/>
          </a:p>
        </p:txBody>
      </p:sp>
      <p:pic>
        <p:nvPicPr>
          <p:cNvPr id="365" name="Shape 3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0038" y="5524499"/>
            <a:ext cx="1850462" cy="1263699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TextBox 2"/>
          <p:cNvSpPr txBox="1"/>
          <p:nvPr/>
        </p:nvSpPr>
        <p:spPr>
          <a:xfrm>
            <a:off x="329608" y="1329070"/>
            <a:ext cx="7992589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SzPct val="100000"/>
              <a:buFont typeface="Arial" pitchFamily="34" charset="0"/>
              <a:buChar char="•"/>
            </a:pPr>
            <a:r>
              <a:rPr lang="en-US" sz="2800" dirty="0">
                <a:solidFill>
                  <a:srgbClr val="004280"/>
                </a:solidFill>
                <a:latin typeface="Calibri" charset="0"/>
                <a:ea typeface="Calibri" charset="0"/>
                <a:cs typeface="Calibri" charset="0"/>
              </a:rPr>
              <a:t>EventBus – A messaging </a:t>
            </a:r>
            <a:r>
              <a:rPr lang="en-US" sz="2800" dirty="0" smtClean="0">
                <a:solidFill>
                  <a:srgbClr val="004280"/>
                </a:solidFill>
                <a:latin typeface="Calibri" charset="0"/>
                <a:ea typeface="Calibri" charset="0"/>
                <a:cs typeface="Calibri" charset="0"/>
              </a:rPr>
              <a:t>API</a:t>
            </a:r>
          </a:p>
          <a:p>
            <a:pPr>
              <a:spcBef>
                <a:spcPct val="20000"/>
              </a:spcBef>
              <a:buSzPct val="100000"/>
            </a:pPr>
            <a:endParaRPr lang="en-US" sz="2800" dirty="0">
              <a:solidFill>
                <a:srgbClr val="004280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spcBef>
                <a:spcPct val="20000"/>
              </a:spcBef>
              <a:buSzPct val="100000"/>
              <a:buFont typeface="Arial" pitchFamily="34" charset="0"/>
              <a:buChar char="•"/>
            </a:pPr>
            <a:r>
              <a:rPr lang="en-US" sz="2800" dirty="0">
                <a:solidFill>
                  <a:srgbClr val="004280"/>
                </a:solidFill>
                <a:latin typeface="Calibri" charset="0"/>
                <a:ea typeface="Calibri" charset="0"/>
                <a:cs typeface="Calibri" charset="0"/>
              </a:rPr>
              <a:t>Two type of </a:t>
            </a:r>
            <a:r>
              <a:rPr lang="en-US" sz="2800" dirty="0" smtClean="0">
                <a:solidFill>
                  <a:srgbClr val="004280"/>
                </a:solidFill>
                <a:latin typeface="Calibri" charset="0"/>
                <a:ea typeface="Calibri" charset="0"/>
                <a:cs typeface="Calibri" charset="0"/>
              </a:rPr>
              <a:t>messaging</a:t>
            </a:r>
          </a:p>
          <a:p>
            <a:pPr marL="800100" lvl="1" indent="-342900">
              <a:spcBef>
                <a:spcPct val="20000"/>
              </a:spcBef>
              <a:buSzPct val="100000"/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4280"/>
                </a:solidFill>
                <a:latin typeface="Calibri" charset="0"/>
                <a:ea typeface="Calibri" charset="0"/>
                <a:cs typeface="Calibri" charset="0"/>
              </a:rPr>
              <a:t>Publish/Subscribe – </a:t>
            </a:r>
            <a:r>
              <a:rPr lang="en-US" dirty="0" smtClean="0">
                <a:solidFill>
                  <a:srgbClr val="004280"/>
                </a:solidFill>
                <a:latin typeface="Calibri" charset="0"/>
                <a:ea typeface="Calibri" charset="0"/>
                <a:cs typeface="Calibri" charset="0"/>
              </a:rPr>
              <a:t>Publishers delivers </a:t>
            </a:r>
            <a:r>
              <a:rPr lang="en-US" dirty="0">
                <a:solidFill>
                  <a:srgbClr val="004280"/>
                </a:solidFill>
                <a:latin typeface="Calibri" charset="0"/>
                <a:ea typeface="Calibri" charset="0"/>
                <a:cs typeface="Calibri" charset="0"/>
              </a:rPr>
              <a:t>the message to all handlers that are registered at </a:t>
            </a:r>
            <a:r>
              <a:rPr lang="en-US" dirty="0" smtClean="0">
                <a:solidFill>
                  <a:srgbClr val="004280"/>
                </a:solidFill>
                <a:latin typeface="Calibri" charset="0"/>
                <a:ea typeface="Calibri" charset="0"/>
                <a:cs typeface="Calibri" charset="0"/>
              </a:rPr>
              <a:t>the address. Subscribers will all receive the message.</a:t>
            </a:r>
          </a:p>
          <a:p>
            <a:pPr marL="800100" lvl="1" indent="-342900">
              <a:spcBef>
                <a:spcPct val="20000"/>
              </a:spcBef>
              <a:buSzPct val="100000"/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4280"/>
                </a:solidFill>
                <a:latin typeface="Calibri" charset="0"/>
                <a:ea typeface="Calibri" charset="0"/>
                <a:cs typeface="Calibri" charset="0"/>
              </a:rPr>
              <a:t>P2P – </a:t>
            </a:r>
            <a:r>
              <a:rPr lang="en-US" dirty="0" err="1" smtClean="0">
                <a:solidFill>
                  <a:srgbClr val="004280"/>
                </a:solidFill>
                <a:latin typeface="Calibri" charset="0"/>
                <a:ea typeface="Calibri" charset="0"/>
                <a:cs typeface="Calibri" charset="0"/>
              </a:rPr>
              <a:t>Vert.x</a:t>
            </a:r>
            <a:r>
              <a:rPr lang="en-US" dirty="0" smtClean="0">
                <a:solidFill>
                  <a:srgbClr val="00428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>
                <a:solidFill>
                  <a:srgbClr val="004280"/>
                </a:solidFill>
                <a:latin typeface="Calibri" charset="0"/>
                <a:ea typeface="Calibri" charset="0"/>
                <a:cs typeface="Calibri" charset="0"/>
              </a:rPr>
              <a:t>will </a:t>
            </a:r>
            <a:r>
              <a:rPr lang="en-US" dirty="0" smtClean="0">
                <a:solidFill>
                  <a:srgbClr val="004280"/>
                </a:solidFill>
                <a:latin typeface="Calibri" charset="0"/>
                <a:ea typeface="Calibri" charset="0"/>
                <a:cs typeface="Calibri" charset="0"/>
              </a:rPr>
              <a:t>route </a:t>
            </a:r>
            <a:r>
              <a:rPr lang="en-US" dirty="0">
                <a:solidFill>
                  <a:srgbClr val="004280"/>
                </a:solidFill>
                <a:latin typeface="Calibri" charset="0"/>
                <a:ea typeface="Calibri" charset="0"/>
                <a:cs typeface="Calibri" charset="0"/>
              </a:rPr>
              <a:t>it to just one of the handlers registered at that </a:t>
            </a:r>
            <a:r>
              <a:rPr lang="en-US" dirty="0" smtClean="0">
                <a:solidFill>
                  <a:srgbClr val="004280"/>
                </a:solidFill>
                <a:latin typeface="Calibri" charset="0"/>
                <a:ea typeface="Calibri" charset="0"/>
                <a:cs typeface="Calibri" charset="0"/>
              </a:rPr>
              <a:t>address. If </a:t>
            </a:r>
            <a:r>
              <a:rPr lang="en-US" dirty="0">
                <a:solidFill>
                  <a:srgbClr val="004280"/>
                </a:solidFill>
                <a:latin typeface="Calibri" charset="0"/>
                <a:ea typeface="Calibri" charset="0"/>
                <a:cs typeface="Calibri" charset="0"/>
              </a:rPr>
              <a:t>there is more than one </a:t>
            </a:r>
            <a:r>
              <a:rPr lang="en-US" dirty="0" smtClean="0">
                <a:solidFill>
                  <a:srgbClr val="004280"/>
                </a:solidFill>
                <a:latin typeface="Calibri" charset="0"/>
                <a:ea typeface="Calibri" charset="0"/>
                <a:cs typeface="Calibri" charset="0"/>
              </a:rPr>
              <a:t>handler </a:t>
            </a:r>
            <a:r>
              <a:rPr lang="en-US" dirty="0">
                <a:solidFill>
                  <a:srgbClr val="004280"/>
                </a:solidFill>
                <a:latin typeface="Calibri" charset="0"/>
                <a:ea typeface="Calibri" charset="0"/>
                <a:cs typeface="Calibri" charset="0"/>
              </a:rPr>
              <a:t>registered </a:t>
            </a:r>
            <a:r>
              <a:rPr lang="en-US" dirty="0">
                <a:solidFill>
                  <a:srgbClr val="004280"/>
                </a:solidFill>
                <a:latin typeface="Calibri" charset="0"/>
                <a:ea typeface="Calibri" charset="0"/>
                <a:cs typeface="Calibri" charset="0"/>
              </a:rPr>
              <a:t>at the address, one will be chosen using a </a:t>
            </a:r>
            <a:r>
              <a:rPr lang="en-US" dirty="0">
                <a:solidFill>
                  <a:srgbClr val="004280"/>
                </a:solidFill>
                <a:latin typeface="Calibri" charset="0"/>
                <a:ea typeface="Calibri" charset="0"/>
                <a:cs typeface="Calibri" charset="0"/>
              </a:rPr>
              <a:t>round-robin </a:t>
            </a:r>
            <a:r>
              <a:rPr lang="en-US" dirty="0">
                <a:solidFill>
                  <a:srgbClr val="004280"/>
                </a:solidFill>
                <a:latin typeface="Calibri" charset="0"/>
                <a:ea typeface="Calibri" charset="0"/>
                <a:cs typeface="Calibri" charset="0"/>
              </a:rPr>
              <a:t>algorithm</a:t>
            </a:r>
            <a:r>
              <a:rPr lang="en-US" dirty="0">
                <a:solidFill>
                  <a:srgbClr val="004280"/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 marL="342900" indent="-342900">
              <a:spcBef>
                <a:spcPct val="20000"/>
              </a:spcBef>
              <a:buSzPct val="100000"/>
              <a:buFont typeface="Arial" pitchFamily="34" charset="0"/>
              <a:buChar char="•"/>
            </a:pPr>
            <a:endParaRPr lang="en-US" sz="2800" dirty="0">
              <a:solidFill>
                <a:srgbClr val="004280"/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3277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Ubuntu"/>
              </a:rPr>
              <a:t>EventBus</a:t>
            </a:r>
            <a:r>
              <a:rPr lang="en-US" dirty="0" smtClean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dirty="0">
                <a:sym typeface="Ubuntu"/>
              </a:rPr>
              <a:t>Broadcasting </a:t>
            </a:r>
            <a:r>
              <a:rPr lang="en-US" dirty="0">
                <a:sym typeface="Ubuntu"/>
              </a:rPr>
              <a:t>M</a:t>
            </a:r>
            <a:r>
              <a:rPr lang="en" dirty="0" err="1" smtClean="0">
                <a:sym typeface="Ubuntu"/>
              </a:rPr>
              <a:t>essage</a:t>
            </a:r>
            <a:r>
              <a:rPr lang="en-US" dirty="0" smtClean="0">
                <a:sym typeface="Ubuntu"/>
              </a:rPr>
              <a:t> – P/S</a:t>
            </a:r>
            <a:endParaRPr lang="en-US" dirty="0"/>
          </a:p>
        </p:txBody>
      </p:sp>
      <p:sp>
        <p:nvSpPr>
          <p:cNvPr id="495" name="Shape 495"/>
          <p:cNvSpPr txBox="1"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/>
              <a:pPr>
                <a:spcBef>
                  <a:spcPts val="0"/>
                </a:spcBef>
              </a:pPr>
              <a:t>15</a:t>
            </a:fld>
            <a:endParaRPr lang="en" dirty="0"/>
          </a:p>
        </p:txBody>
      </p:sp>
      <p:sp>
        <p:nvSpPr>
          <p:cNvPr id="496" name="Shape 496"/>
          <p:cNvSpPr/>
          <p:nvPr/>
        </p:nvSpPr>
        <p:spPr>
          <a:xfrm>
            <a:off x="387960" y="1275056"/>
            <a:ext cx="7719899" cy="2785199"/>
          </a:xfrm>
          <a:prstGeom prst="rect">
            <a:avLst/>
          </a:prstGeom>
          <a:solidFill>
            <a:srgbClr val="073763"/>
          </a:solidFill>
          <a:ln w="19050" cap="flat" cmpd="sng">
            <a:solidFill>
              <a:srgbClr val="4C4C4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78571"/>
            </a:pP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public void start() {</a:t>
            </a:r>
          </a:p>
          <a:p>
            <a:pPr>
              <a:spcBef>
                <a:spcPts val="0"/>
              </a:spcBef>
              <a:buClr>
                <a:schemeClr val="dk1"/>
              </a:buClr>
            </a:pPr>
            <a:endParaRPr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Source Code Pro"/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ct val="78571"/>
            </a:pP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    </a:t>
            </a:r>
            <a:r>
              <a:rPr lang="en" dirty="0" err="1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getLogger</a:t>
            </a: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().info("Broadcaster started");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78571"/>
            </a:pP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    </a:t>
            </a:r>
            <a:r>
              <a:rPr lang="en" dirty="0" err="1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vertx.setPeriodic</a:t>
            </a: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(PERIOD_MS, </a:t>
            </a:r>
            <a:r>
              <a:rPr lang="en" dirty="0" err="1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timerID</a:t>
            </a: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 -&gt; {</a:t>
            </a:r>
          </a:p>
          <a:p>
            <a:pPr>
              <a:spcBef>
                <a:spcPts val="0"/>
              </a:spcBef>
              <a:buClr>
                <a:schemeClr val="dk1"/>
              </a:buClr>
            </a:pPr>
            <a:endParaRPr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Source Code Pro"/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ct val="78571"/>
            </a:pP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        </a:t>
            </a:r>
            <a:r>
              <a:rPr lang="en" dirty="0" err="1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getLogger</a:t>
            </a: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().info("Broadcasting message " + counter);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78571"/>
            </a:pP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        </a:t>
            </a:r>
            <a:r>
              <a:rPr lang="en" dirty="0" err="1">
                <a:solidFill>
                  <a:srgbClr val="E69138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vertx.eventBus</a:t>
            </a:r>
            <a:r>
              <a:rPr lang="en" dirty="0">
                <a:solidFill>
                  <a:srgbClr val="E69138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().</a:t>
            </a:r>
            <a:r>
              <a:rPr lang="en" b="1" dirty="0">
                <a:solidFill>
                  <a:srgbClr val="E69138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publish</a:t>
            </a: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(</a:t>
            </a:r>
            <a:r>
              <a:rPr lang="en" dirty="0" err="1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Consumer.CONSUMER_ADDRESS</a:t>
            </a: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,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78571"/>
            </a:pP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                "Message " + counter);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78571"/>
            </a:pP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        counter++;</a:t>
            </a:r>
          </a:p>
          <a:p>
            <a:pPr>
              <a:spcBef>
                <a:spcPts val="0"/>
              </a:spcBef>
            </a:pP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    });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78571"/>
            </a:pP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}</a:t>
            </a:r>
          </a:p>
          <a:p>
            <a:pPr>
              <a:spcBef>
                <a:spcPts val="0"/>
              </a:spcBef>
              <a:buClr>
                <a:schemeClr val="dk1"/>
              </a:buClr>
            </a:pPr>
            <a:endParaRPr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Source Code Pro"/>
            </a:endParaRPr>
          </a:p>
          <a:p>
            <a:pPr>
              <a:spcBef>
                <a:spcPts val="0"/>
              </a:spcBef>
            </a:pPr>
            <a:endParaRPr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117552900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Ubuntu"/>
              </a:rPr>
              <a:t>EventBus</a:t>
            </a:r>
            <a:r>
              <a:rPr lang="en-US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dirty="0" smtClean="0">
                <a:sym typeface="Ubuntu"/>
              </a:rPr>
              <a:t>Sending M</a:t>
            </a:r>
            <a:r>
              <a:rPr lang="en" dirty="0" err="1" smtClean="0">
                <a:sym typeface="Ubuntu"/>
              </a:rPr>
              <a:t>essage</a:t>
            </a:r>
            <a:r>
              <a:rPr lang="en-US" dirty="0" smtClean="0">
                <a:sym typeface="Ubuntu"/>
              </a:rPr>
              <a:t> – P2P</a:t>
            </a:r>
            <a:endParaRPr lang="en-US" dirty="0"/>
          </a:p>
        </p:txBody>
      </p:sp>
      <p:sp>
        <p:nvSpPr>
          <p:cNvPr id="502" name="Shape 502"/>
          <p:cNvSpPr txBox="1"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/>
              <a:pPr>
                <a:spcBef>
                  <a:spcPts val="0"/>
                </a:spcBef>
              </a:pPr>
              <a:t>16</a:t>
            </a:fld>
            <a:endParaRPr lang="en" dirty="0"/>
          </a:p>
        </p:txBody>
      </p:sp>
      <p:sp>
        <p:nvSpPr>
          <p:cNvPr id="503" name="Shape 503"/>
          <p:cNvSpPr/>
          <p:nvPr/>
        </p:nvSpPr>
        <p:spPr>
          <a:xfrm>
            <a:off x="376385" y="1309781"/>
            <a:ext cx="7719899" cy="2785199"/>
          </a:xfrm>
          <a:prstGeom prst="rect">
            <a:avLst/>
          </a:prstGeom>
          <a:solidFill>
            <a:srgbClr val="073763"/>
          </a:solidFill>
          <a:ln w="19050" cap="flat" cmpd="sng">
            <a:solidFill>
              <a:srgbClr val="4C4C4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public void start() {</a:t>
            </a:r>
          </a:p>
          <a:p>
            <a:pPr>
              <a:spcBef>
                <a:spcPts val="0"/>
              </a:spcBef>
            </a:pPr>
            <a:endParaRPr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Source Code Pro"/>
            </a:endParaRPr>
          </a:p>
          <a:p>
            <a:pPr>
              <a:spcBef>
                <a:spcPts val="0"/>
              </a:spcBef>
            </a:pP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    </a:t>
            </a:r>
            <a:r>
              <a:rPr lang="en" dirty="0" err="1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getLogger</a:t>
            </a: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().info("Broadcaster started");</a:t>
            </a:r>
          </a:p>
          <a:p>
            <a:pPr>
              <a:spcBef>
                <a:spcPts val="0"/>
              </a:spcBef>
            </a:pP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    </a:t>
            </a:r>
            <a:r>
              <a:rPr lang="en" dirty="0" err="1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vertx.setPeriodic</a:t>
            </a: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(PERIOD_MS, </a:t>
            </a:r>
            <a:r>
              <a:rPr lang="en" dirty="0" err="1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timerID</a:t>
            </a: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 -&gt; {</a:t>
            </a:r>
          </a:p>
          <a:p>
            <a:pPr>
              <a:spcBef>
                <a:spcPts val="0"/>
              </a:spcBef>
            </a:pPr>
            <a:endParaRPr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Source Code Pro"/>
            </a:endParaRPr>
          </a:p>
          <a:p>
            <a:pPr>
              <a:spcBef>
                <a:spcPts val="0"/>
              </a:spcBef>
            </a:pP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        </a:t>
            </a:r>
            <a:r>
              <a:rPr lang="en" dirty="0" err="1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getLogger</a:t>
            </a: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().info("Broadcasting message " + counter);</a:t>
            </a:r>
          </a:p>
          <a:p>
            <a:pPr>
              <a:spcBef>
                <a:spcPts val="0"/>
              </a:spcBef>
            </a:pP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        </a:t>
            </a:r>
            <a:r>
              <a:rPr lang="en" dirty="0" err="1">
                <a:solidFill>
                  <a:srgbClr val="E69138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vertx.eventBus</a:t>
            </a:r>
            <a:r>
              <a:rPr lang="en" dirty="0">
                <a:solidFill>
                  <a:srgbClr val="E69138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().</a:t>
            </a:r>
            <a:r>
              <a:rPr lang="en" b="1" dirty="0">
                <a:solidFill>
                  <a:srgbClr val="E69138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send</a:t>
            </a: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(</a:t>
            </a:r>
            <a:r>
              <a:rPr lang="en" dirty="0" err="1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Consumer.CONSUMER_ADDRESS</a:t>
            </a: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,</a:t>
            </a:r>
          </a:p>
          <a:p>
            <a:pPr>
              <a:spcBef>
                <a:spcPts val="0"/>
              </a:spcBef>
            </a:pP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                "Message " + counter);</a:t>
            </a:r>
          </a:p>
          <a:p>
            <a:pPr>
              <a:spcBef>
                <a:spcPts val="0"/>
              </a:spcBef>
            </a:pP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        counter++;</a:t>
            </a:r>
          </a:p>
          <a:p>
            <a:pPr>
              <a:spcBef>
                <a:spcPts val="0"/>
              </a:spcBef>
            </a:pP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    });</a:t>
            </a:r>
          </a:p>
          <a:p>
            <a:pPr>
              <a:spcBef>
                <a:spcPts val="0"/>
              </a:spcBef>
            </a:pP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}</a:t>
            </a:r>
          </a:p>
          <a:p>
            <a:pPr>
              <a:spcBef>
                <a:spcPts val="0"/>
              </a:spcBef>
            </a:pPr>
            <a:endParaRPr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Source Code Pro"/>
            </a:endParaRPr>
          </a:p>
          <a:p>
            <a:pPr>
              <a:spcBef>
                <a:spcPts val="0"/>
              </a:spcBef>
            </a:pPr>
            <a:endParaRPr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119861385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/>
          <p:nvPr/>
        </p:nvSpPr>
        <p:spPr>
          <a:xfrm>
            <a:off x="376385" y="1298205"/>
            <a:ext cx="7719899" cy="2785199"/>
          </a:xfrm>
          <a:prstGeom prst="rect">
            <a:avLst/>
          </a:prstGeom>
          <a:solidFill>
            <a:srgbClr val="073763"/>
          </a:solidFill>
          <a:ln w="19050" cap="flat" cmpd="sng">
            <a:solidFill>
              <a:srgbClr val="4C4C4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78571"/>
            </a:pP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public void start() {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78571"/>
            </a:pP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    </a:t>
            </a:r>
            <a:r>
              <a:rPr lang="en" dirty="0" err="1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getLogger</a:t>
            </a: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().info("Consumer started! " + </a:t>
            </a:r>
            <a:r>
              <a:rPr lang="en" dirty="0" err="1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hashCode</a:t>
            </a: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());</a:t>
            </a:r>
          </a:p>
          <a:p>
            <a:pPr>
              <a:spcBef>
                <a:spcPts val="0"/>
              </a:spcBef>
              <a:buClr>
                <a:schemeClr val="dk1"/>
              </a:buClr>
            </a:pPr>
            <a:endParaRPr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Source Code Pro"/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ct val="78571"/>
            </a:pP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    </a:t>
            </a:r>
            <a:r>
              <a:rPr lang="en" dirty="0" err="1">
                <a:solidFill>
                  <a:srgbClr val="E69138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vertx.eventBus</a:t>
            </a:r>
            <a:r>
              <a:rPr lang="en" dirty="0">
                <a:solidFill>
                  <a:srgbClr val="E69138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().</a:t>
            </a:r>
            <a:r>
              <a:rPr lang="en" b="1" dirty="0">
                <a:solidFill>
                  <a:srgbClr val="E69138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consumer</a:t>
            </a: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(CONSUMER_ADDRESS, message -&gt; {</a:t>
            </a:r>
          </a:p>
          <a:p>
            <a:pPr>
              <a:spcBef>
                <a:spcPts val="0"/>
              </a:spcBef>
              <a:buClr>
                <a:schemeClr val="dk1"/>
              </a:buClr>
            </a:pPr>
            <a:endParaRPr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Source Code Pro"/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ct val="78571"/>
            </a:pP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    </a:t>
            </a:r>
            <a:r>
              <a:rPr lang="en" dirty="0" err="1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getLogger</a:t>
            </a: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().info("Received message: " + </a:t>
            </a:r>
            <a:r>
              <a:rPr lang="en" dirty="0" err="1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message.body</a:t>
            </a: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());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78571"/>
            </a:pP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    </a:t>
            </a:r>
            <a:r>
              <a:rPr lang="en" dirty="0" err="1">
                <a:solidFill>
                  <a:srgbClr val="E69138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message.</a:t>
            </a:r>
            <a:r>
              <a:rPr lang="en" b="1" dirty="0" err="1">
                <a:solidFill>
                  <a:srgbClr val="E69138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reply</a:t>
            </a: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(</a:t>
            </a:r>
            <a:r>
              <a:rPr lang="en" dirty="0">
                <a:solidFill>
                  <a:schemeClr val="lt1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"I got your message");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78571"/>
            </a:pP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  });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78571"/>
            </a:pPr>
            <a:r>
              <a:rPr lang="en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Source Code Pro"/>
              </a:rPr>
              <a:t>}</a:t>
            </a:r>
          </a:p>
          <a:p>
            <a:pPr>
              <a:spcBef>
                <a:spcPts val="0"/>
              </a:spcBef>
            </a:pPr>
            <a:endParaRPr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Source Code Pro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EventBus Consuming Message and Reply</a:t>
            </a:r>
            <a:endParaRPr lang="en-US" dirty="0"/>
          </a:p>
        </p:txBody>
      </p:sp>
      <p:sp>
        <p:nvSpPr>
          <p:cNvPr id="517" name="Shape 517"/>
          <p:cNvSpPr txBox="1"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/>
              <a:pPr>
                <a:spcBef>
                  <a:spcPts val="0"/>
                </a:spcBef>
              </a:pPr>
              <a:t>17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741040169"/>
      </p:ext>
    </p:extLst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Vert.x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Routing</a:t>
            </a:r>
          </a:p>
          <a:p>
            <a:r>
              <a:rPr lang="en-US" dirty="0" smtClean="0"/>
              <a:t>Regex Matching</a:t>
            </a:r>
          </a:p>
          <a:p>
            <a:r>
              <a:rPr lang="en-US" dirty="0" smtClean="0"/>
              <a:t>Request Body Handling, parameters extraction</a:t>
            </a:r>
          </a:p>
          <a:p>
            <a:r>
              <a:rPr lang="en-US" dirty="0" smtClean="0"/>
              <a:t>Cookie Parsing &amp; Handling</a:t>
            </a:r>
          </a:p>
          <a:p>
            <a:r>
              <a:rPr lang="en-US" dirty="0" smtClean="0"/>
              <a:t>Multipart Form &amp; File Upload</a:t>
            </a:r>
          </a:p>
          <a:p>
            <a:r>
              <a:rPr lang="en-US" dirty="0" smtClean="0"/>
              <a:t>Session support ( sticky &amp; non-sticky )</a:t>
            </a:r>
          </a:p>
          <a:p>
            <a:r>
              <a:rPr lang="en-US" dirty="0" smtClean="0"/>
              <a:t>CORS &amp; CSRF Support</a:t>
            </a:r>
          </a:p>
          <a:p>
            <a:r>
              <a:rPr lang="en-US" dirty="0" smtClean="0"/>
              <a:t>Authentication &amp; Authorization</a:t>
            </a:r>
          </a:p>
          <a:p>
            <a:r>
              <a:rPr lang="en-US" dirty="0" err="1" smtClean="0"/>
              <a:t>SockJS</a:t>
            </a:r>
            <a:r>
              <a:rPr lang="en-US" dirty="0" smtClean="0"/>
              <a:t> Support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45309"/>
      </p:ext>
    </p:extLst>
  </p:cSld>
  <p:clrMapOvr>
    <a:masterClrMapping/>
  </p:clrMapOvr>
  <p:transition spd="slow">
    <p:split orient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Vert.x</a:t>
            </a:r>
            <a:r>
              <a:rPr lang="en-US" dirty="0" smtClean="0"/>
              <a:t> Web Hello World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31" y="1435100"/>
            <a:ext cx="8547228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18739"/>
      </p:ext>
    </p:extLst>
  </p:cSld>
  <p:clrMapOvr>
    <a:masterClrMapping/>
  </p:clrMapOvr>
  <p:transition spd="slow"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/>
              <a:t>is VERTX - </a:t>
            </a:r>
            <a:r>
              <a:rPr lang="en-US" dirty="0" err="1" smtClean="0"/>
              <a:t>vertx.io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CB239-9796-4DB6-96A1-D54CC669EA70}" type="slidenum">
              <a:rPr lang="zh-CN" altLang="en-US" smtClean="0"/>
              <a:pPr/>
              <a:t>2</a:t>
            </a:fld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409700"/>
            <a:ext cx="86614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564819"/>
      </p:ext>
    </p:extLst>
  </p:cSld>
  <p:clrMapOvr>
    <a:masterClrMapping/>
  </p:clrMapOvr>
  <p:transition spd="slow">
    <p:split orient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Vert.x</a:t>
            </a:r>
            <a:r>
              <a:rPr lang="en-US" dirty="0" smtClean="0"/>
              <a:t>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1251844"/>
            <a:ext cx="7150099" cy="513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94000"/>
      </p:ext>
    </p:extLst>
  </p:cSld>
  <p:clrMapOvr>
    <a:masterClrMapping/>
  </p:clrMapOvr>
  <p:transition spd="slow">
    <p:split orient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br>
              <a:rPr lang="en-US" dirty="0" smtClean="0"/>
            </a:br>
            <a:r>
              <a:rPr lang="en-US" dirty="0" smtClean="0"/>
              <a:t>Thank You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© DataFibers. Confidential. All Rights Reserved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49374864"/>
      </p:ext>
    </p:extLst>
  </p:cSld>
  <p:clrMapOvr>
    <a:masterClrMapping/>
  </p:clrMapOvr>
  <p:transition spd="slow">
    <p:push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Reactive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CB239-9796-4DB6-96A1-D54CC669EA70}" type="slidenum">
              <a:rPr lang="zh-CN" altLang="en-US" smtClean="0"/>
              <a:pPr/>
              <a:t>3</a:t>
            </a:fld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79" y="1338942"/>
            <a:ext cx="8427818" cy="457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32341"/>
      </p:ext>
    </p:extLst>
  </p:cSld>
  <p:clrMapOvr>
    <a:masterClrMapping/>
  </p:clrMapOvr>
  <p:transition spd="slow"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to Reactive -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N</a:t>
            </a:r>
            <a:r>
              <a:rPr lang="en" dirty="0" smtClean="0"/>
              <a:t>umber </a:t>
            </a:r>
            <a:r>
              <a:rPr lang="en" dirty="0"/>
              <a:t>of mobile users raises</a:t>
            </a:r>
          </a:p>
          <a:p>
            <a:pPr marL="457200" indent="-228600"/>
            <a:r>
              <a:rPr lang="en" dirty="0"/>
              <a:t>2,1 </a:t>
            </a:r>
            <a:r>
              <a:rPr lang="en-US" dirty="0"/>
              <a:t>billion </a:t>
            </a:r>
            <a:r>
              <a:rPr lang="en" dirty="0"/>
              <a:t>in </a:t>
            </a:r>
            <a:r>
              <a:rPr lang="en" dirty="0"/>
              <a:t>2012 -&gt; 7 </a:t>
            </a:r>
            <a:r>
              <a:rPr lang="en-US" dirty="0"/>
              <a:t>billion </a:t>
            </a:r>
            <a:r>
              <a:rPr lang="en" dirty="0"/>
              <a:t>in </a:t>
            </a:r>
            <a:r>
              <a:rPr lang="en" dirty="0"/>
              <a:t>2018</a:t>
            </a:r>
          </a:p>
          <a:p>
            <a:pPr marL="457200" indent="-228600"/>
            <a:r>
              <a:rPr lang="en" dirty="0"/>
              <a:t>Internet of things - 30 </a:t>
            </a:r>
            <a:r>
              <a:rPr lang="en-US" dirty="0"/>
              <a:t>billion </a:t>
            </a:r>
            <a:r>
              <a:rPr lang="en" dirty="0"/>
              <a:t>in </a:t>
            </a:r>
            <a:r>
              <a:rPr lang="en" dirty="0"/>
              <a:t>2020</a:t>
            </a:r>
            <a:r>
              <a:rPr lang="en" dirty="0"/>
              <a:t>!</a:t>
            </a:r>
            <a:endParaRPr lang="en-US" dirty="0"/>
          </a:p>
          <a:p>
            <a:pPr marL="0" indent="0">
              <a:buNone/>
            </a:pPr>
            <a:endParaRPr lang="en-US" sz="1000" dirty="0" smtClean="0"/>
          </a:p>
          <a:p>
            <a:pPr marL="0" indent="0">
              <a:buNone/>
            </a:pPr>
            <a:r>
              <a:rPr lang="en-US" dirty="0" smtClean="0"/>
              <a:t>Threading Issues</a:t>
            </a:r>
            <a:endParaRPr lang="en-US" dirty="0"/>
          </a:p>
          <a:p>
            <a:pPr marL="457200" indent="-228600"/>
            <a:r>
              <a:rPr lang="en-US" dirty="0" smtClean="0"/>
              <a:t>O</a:t>
            </a:r>
            <a:r>
              <a:rPr lang="en" dirty="0" smtClean="0"/>
              <a:t>ne </a:t>
            </a:r>
            <a:r>
              <a:rPr lang="en" dirty="0"/>
              <a:t>thread handles one task</a:t>
            </a:r>
          </a:p>
          <a:p>
            <a:pPr marL="457200" indent="-228600"/>
            <a:r>
              <a:rPr lang="en-US" dirty="0" smtClean="0"/>
              <a:t>T</a:t>
            </a:r>
            <a:r>
              <a:rPr lang="en" dirty="0" err="1" smtClean="0"/>
              <a:t>hread</a:t>
            </a:r>
            <a:r>
              <a:rPr lang="en" dirty="0" smtClean="0"/>
              <a:t> </a:t>
            </a:r>
            <a:r>
              <a:rPr lang="en" dirty="0"/>
              <a:t>is waiting for job to finish</a:t>
            </a:r>
          </a:p>
          <a:p>
            <a:pPr marL="457200" indent="-228600"/>
            <a:r>
              <a:rPr lang="en-US" dirty="0" smtClean="0"/>
              <a:t>W</a:t>
            </a:r>
            <a:r>
              <a:rPr lang="en" dirty="0" smtClean="0"/>
              <a:t>hole </a:t>
            </a:r>
            <a:r>
              <a:rPr lang="en" dirty="0"/>
              <a:t>queue of tasks </a:t>
            </a:r>
            <a:r>
              <a:rPr lang="en" dirty="0" smtClean="0"/>
              <a:t>waits</a:t>
            </a:r>
            <a:endParaRPr lang="en-US" dirty="0" smtClean="0"/>
          </a:p>
          <a:p>
            <a:pPr marL="457200" indent="-228600"/>
            <a:r>
              <a:rPr lang="en-US" dirty="0" smtClean="0"/>
              <a:t>Thread pool is blocking</a:t>
            </a:r>
          </a:p>
          <a:p>
            <a:pPr marL="457200" indent="-228600"/>
            <a:r>
              <a:rPr lang="en-US" dirty="0" smtClean="0"/>
              <a:t>Synchronous sucks</a:t>
            </a:r>
            <a:endParaRPr lang="en" dirty="0"/>
          </a:p>
          <a:p>
            <a:endParaRPr lang="en" dirty="0"/>
          </a:p>
          <a:p>
            <a:pPr>
              <a:buNone/>
            </a:pPr>
            <a:endParaRPr lang="en" dirty="0"/>
          </a:p>
          <a:p>
            <a:pPr>
              <a:buNone/>
            </a:pPr>
            <a:endParaRPr lang="e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CB239-9796-4DB6-96A1-D54CC669EA70}" type="slidenum">
              <a:rPr lang="zh-CN" altLang="en-US" smtClean="0"/>
              <a:pPr/>
              <a:t>4</a:t>
            </a:fld>
            <a:endParaRPr lang="en-US" altLang="zh-CN"/>
          </a:p>
        </p:txBody>
      </p:sp>
      <p:pic>
        <p:nvPicPr>
          <p:cNvPr id="6" name="Shape 136"/>
          <p:cNvPicPr preferRelativeResize="0"/>
          <p:nvPr/>
        </p:nvPicPr>
        <p:blipFill rotWithShape="1">
          <a:blip r:embed="rId2">
            <a:alphaModFix/>
          </a:blip>
          <a:srcRect r="9107" b="6256"/>
          <a:stretch/>
        </p:blipFill>
        <p:spPr>
          <a:xfrm>
            <a:off x="5721128" y="4425680"/>
            <a:ext cx="3368898" cy="2363264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1884708213"/>
      </p:ext>
    </p:extLst>
  </p:cSld>
  <p:clrMapOvr>
    <a:masterClrMapping/>
  </p:clrMapOvr>
  <p:transition spd="slow">
    <p:split orient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Why to Reactive – T</a:t>
            </a:r>
            <a:r>
              <a:rPr lang="en" dirty="0" smtClean="0"/>
              <a:t>he </a:t>
            </a:r>
            <a:r>
              <a:rPr lang="en-US" dirty="0"/>
              <a:t>S</a:t>
            </a:r>
            <a:r>
              <a:rPr lang="en" dirty="0" err="1" smtClean="0"/>
              <a:t>olution</a:t>
            </a:r>
            <a:endParaRPr lang="en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" dirty="0" err="1" smtClean="0"/>
              <a:t>eries</a:t>
            </a:r>
            <a:r>
              <a:rPr lang="en" dirty="0" smtClean="0"/>
              <a:t> </a:t>
            </a:r>
            <a:r>
              <a:rPr lang="en" dirty="0"/>
              <a:t>of loosely coupled events</a:t>
            </a:r>
          </a:p>
          <a:p>
            <a:r>
              <a:rPr lang="en-US" dirty="0"/>
              <a:t>E</a:t>
            </a:r>
            <a:r>
              <a:rPr lang="en" dirty="0" smtClean="0"/>
              <a:t>vent </a:t>
            </a:r>
            <a:r>
              <a:rPr lang="en" dirty="0"/>
              <a:t>that informs that new job/data is waiting</a:t>
            </a:r>
            <a:endParaRPr lang="en-US" dirty="0"/>
          </a:p>
          <a:p>
            <a:r>
              <a:rPr lang="en-US" dirty="0"/>
              <a:t>R</a:t>
            </a:r>
            <a:r>
              <a:rPr lang="en" dirty="0" err="1" smtClean="0"/>
              <a:t>elease</a:t>
            </a:r>
            <a:r>
              <a:rPr lang="en" dirty="0" smtClean="0"/>
              <a:t> </a:t>
            </a:r>
            <a:r>
              <a:rPr lang="en" dirty="0"/>
              <a:t>thread instead of waiting for </a:t>
            </a:r>
            <a:r>
              <a:rPr lang="en-US" dirty="0" smtClean="0"/>
              <a:t>IO </a:t>
            </a:r>
            <a:r>
              <a:rPr lang="en" dirty="0" smtClean="0"/>
              <a:t>to be finished</a:t>
            </a:r>
          </a:p>
          <a:p>
            <a:r>
              <a:rPr lang="en-US" dirty="0"/>
              <a:t>U</a:t>
            </a:r>
            <a:r>
              <a:rPr lang="en" dirty="0" smtClean="0"/>
              <a:t>se non-blocking IO (NIO)</a:t>
            </a:r>
          </a:p>
          <a:p>
            <a:pPr>
              <a:buNone/>
            </a:pPr>
            <a:endParaRPr lang="en" dirty="0"/>
          </a:p>
        </p:txBody>
      </p:sp>
      <p:sp>
        <p:nvSpPr>
          <p:cNvPr id="165" name="Shape 165"/>
          <p:cNvSpPr txBox="1"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/>
              <a:pPr>
                <a:spcBef>
                  <a:spcPts val="0"/>
                </a:spcBef>
              </a:pPr>
              <a:t>5</a:t>
            </a:fld>
            <a:endParaRPr lang="en"/>
          </a:p>
        </p:txBody>
      </p:sp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2663" y="4816499"/>
            <a:ext cx="2997200" cy="19685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123" y="4495001"/>
            <a:ext cx="2745477" cy="82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44608"/>
      </p:ext>
    </p:extLst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 err="1"/>
              <a:t>V</a:t>
            </a:r>
            <a:r>
              <a:rPr lang="en" dirty="0" err="1" smtClean="0"/>
              <a:t>ert.x</a:t>
            </a:r>
            <a:r>
              <a:rPr lang="en" dirty="0" smtClean="0"/>
              <a:t> </a:t>
            </a:r>
            <a:r>
              <a:rPr lang="en-US" dirty="0" smtClean="0"/>
              <a:t>Highlight</a:t>
            </a:r>
            <a:endParaRPr lang="en" dirty="0"/>
          </a:p>
        </p:txBody>
      </p:sp>
      <p:sp>
        <p:nvSpPr>
          <p:cNvPr id="86" name="Shape 8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/>
              <a:t>A light weighted framework </a:t>
            </a:r>
            <a:r>
              <a:rPr lang="en-US" sz="2200" dirty="0" smtClean="0"/>
              <a:t> and </a:t>
            </a:r>
            <a:r>
              <a:rPr lang="en" sz="2200" dirty="0"/>
              <a:t>embeddable </a:t>
            </a:r>
            <a:r>
              <a:rPr lang="en" sz="2200" dirty="0" smtClean="0"/>
              <a:t>toolkit</a:t>
            </a:r>
            <a:r>
              <a:rPr lang="en-US" sz="2200" dirty="0" smtClean="0"/>
              <a:t> ~ </a:t>
            </a:r>
            <a:r>
              <a:rPr lang="en-US" sz="2200" dirty="0"/>
              <a:t>650k</a:t>
            </a:r>
          </a:p>
          <a:p>
            <a:r>
              <a:rPr lang="en" sz="2200" dirty="0" smtClean="0"/>
              <a:t>Thread</a:t>
            </a:r>
            <a:r>
              <a:rPr lang="en-US" sz="2200" dirty="0" smtClean="0"/>
              <a:t> s</a:t>
            </a:r>
            <a:r>
              <a:rPr lang="en" sz="2200" dirty="0" smtClean="0"/>
              <a:t>afe </a:t>
            </a:r>
            <a:r>
              <a:rPr lang="en" sz="2200" dirty="0"/>
              <a:t>concurrent </a:t>
            </a:r>
          </a:p>
          <a:p>
            <a:r>
              <a:rPr lang="en-US" sz="2200" dirty="0" smtClean="0"/>
              <a:t>S</a:t>
            </a:r>
            <a:r>
              <a:rPr lang="en" sz="2200" dirty="0" smtClean="0"/>
              <a:t>calable asynchronous event</a:t>
            </a:r>
            <a:r>
              <a:rPr lang="en-US" sz="2200" dirty="0" smtClean="0"/>
              <a:t> </a:t>
            </a:r>
            <a:r>
              <a:rPr lang="en-US" sz="2200" dirty="0"/>
              <a:t>d</a:t>
            </a:r>
            <a:r>
              <a:rPr lang="en" sz="2200" dirty="0" smtClean="0"/>
              <a:t>riven </a:t>
            </a:r>
            <a:r>
              <a:rPr lang="en" sz="2200" dirty="0"/>
              <a:t>reactive</a:t>
            </a:r>
          </a:p>
          <a:p>
            <a:r>
              <a:rPr lang="en-US" sz="2200" dirty="0" smtClean="0"/>
              <a:t>Polyglot </a:t>
            </a:r>
            <a:r>
              <a:rPr lang="en-US" sz="2200" dirty="0"/>
              <a:t>(Java, JavaScript, Groovy, Ruby, Python etc.)</a:t>
            </a:r>
          </a:p>
          <a:p>
            <a:r>
              <a:rPr lang="en-US" sz="2200" dirty="0"/>
              <a:t>Event-driven &amp; Non-blocking programming model</a:t>
            </a:r>
          </a:p>
          <a:p>
            <a:r>
              <a:rPr lang="en-US" sz="2200" dirty="0"/>
              <a:t>Super simple </a:t>
            </a:r>
            <a:r>
              <a:rPr lang="en-US" sz="2200" dirty="0" smtClean="0"/>
              <a:t>concurrency </a:t>
            </a:r>
            <a:r>
              <a:rPr lang="en-US" sz="2200" dirty="0"/>
              <a:t>m</a:t>
            </a:r>
            <a:r>
              <a:rPr lang="en-US" sz="2200" dirty="0" smtClean="0"/>
              <a:t>odel</a:t>
            </a:r>
            <a:endParaRPr lang="en-US" sz="2200" dirty="0"/>
          </a:p>
          <a:p>
            <a:r>
              <a:rPr lang="en-US" sz="2200" dirty="0" smtClean="0"/>
              <a:t>Ideal </a:t>
            </a:r>
            <a:r>
              <a:rPr lang="en-US" sz="2200" dirty="0"/>
              <a:t>choice for creating light-weight, high-performance, </a:t>
            </a:r>
            <a:r>
              <a:rPr lang="en-US" sz="2200" dirty="0" smtClean="0"/>
              <a:t>micro-services</a:t>
            </a:r>
            <a:endParaRPr lang="en-US" sz="2200" dirty="0"/>
          </a:p>
          <a:p>
            <a:r>
              <a:rPr lang="en-US" sz="2200" dirty="0"/>
              <a:t>Public module repository</a:t>
            </a:r>
          </a:p>
          <a:p>
            <a:r>
              <a:rPr lang="en-US" sz="2200" dirty="0"/>
              <a:t>Reactive applications</a:t>
            </a:r>
          </a:p>
          <a:p>
            <a:r>
              <a:rPr lang="en-US" sz="2200" dirty="0"/>
              <a:t>Asynchronous </a:t>
            </a:r>
            <a:r>
              <a:rPr lang="en-US" sz="2200" dirty="0" smtClean="0"/>
              <a:t>APIs – database, micro-service, cluster, management, etc.</a:t>
            </a:r>
            <a:endParaRPr lang="en-US" sz="2200" dirty="0"/>
          </a:p>
        </p:txBody>
      </p:sp>
      <p:sp>
        <p:nvSpPr>
          <p:cNvPr id="87" name="Shape 87"/>
          <p:cNvSpPr txBox="1"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/>
              <a:pPr>
                <a:spcBef>
                  <a:spcPts val="0"/>
                </a:spcBef>
              </a:pPr>
              <a:t>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89061065"/>
      </p:ext>
    </p:extLst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Vert.x</a:t>
            </a:r>
            <a:r>
              <a:rPr lang="en-US" dirty="0" smtClean="0"/>
              <a:t> Core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Event Loop </a:t>
            </a:r>
          </a:p>
          <a:p>
            <a:r>
              <a:rPr lang="en-US" dirty="0" err="1" smtClean="0"/>
              <a:t>Verticles</a:t>
            </a:r>
            <a:endParaRPr lang="en-US" dirty="0" smtClean="0"/>
          </a:p>
          <a:p>
            <a:pPr lvl="1"/>
            <a:r>
              <a:rPr lang="en-US" dirty="0" smtClean="0"/>
              <a:t>Server </a:t>
            </a:r>
            <a:r>
              <a:rPr lang="en-US" dirty="0" err="1" smtClean="0"/>
              <a:t>Verticles</a:t>
            </a:r>
            <a:endParaRPr lang="en-US" dirty="0" smtClean="0"/>
          </a:p>
          <a:p>
            <a:pPr lvl="1"/>
            <a:r>
              <a:rPr lang="en-US" dirty="0" smtClean="0"/>
              <a:t>Worker </a:t>
            </a:r>
            <a:r>
              <a:rPr lang="en-US" dirty="0" err="1" smtClean="0"/>
              <a:t>Verticles</a:t>
            </a:r>
            <a:r>
              <a:rPr lang="en-US" dirty="0" smtClean="0"/>
              <a:t> </a:t>
            </a:r>
          </a:p>
          <a:p>
            <a:r>
              <a:rPr lang="en-US" dirty="0" smtClean="0"/>
              <a:t>Event Bus</a:t>
            </a:r>
          </a:p>
          <a:p>
            <a:pPr lvl="1"/>
            <a:r>
              <a:rPr lang="en-US" dirty="0" smtClean="0"/>
              <a:t>Point to Point</a:t>
            </a:r>
          </a:p>
          <a:p>
            <a:pPr lvl="1"/>
            <a:r>
              <a:rPr lang="en-US" dirty="0" smtClean="0"/>
              <a:t>Pub/Sub</a:t>
            </a:r>
          </a:p>
          <a:p>
            <a:pPr lvl="1"/>
            <a:r>
              <a:rPr lang="en-US" dirty="0" smtClean="0"/>
              <a:t>Distributed</a:t>
            </a:r>
          </a:p>
        </p:txBody>
      </p:sp>
    </p:spTree>
    <p:extLst>
      <p:ext uri="{BB962C8B-B14F-4D97-AF65-F5344CB8AC3E}">
        <p14:creationId xmlns:p14="http://schemas.microsoft.com/office/powerpoint/2010/main" val="1594264914"/>
      </p:ext>
    </p:extLst>
  </p:cSld>
  <p:clrMapOvr>
    <a:masterClrMapping/>
  </p:clrMapOvr>
  <p:transition spd="slow">
    <p:split orient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Famous Event Loop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23" y="1970676"/>
            <a:ext cx="7066154" cy="391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945979"/>
      </p:ext>
    </p:extLst>
  </p:cSld>
  <p:clrMapOvr>
    <a:masterClrMapping/>
  </p:clrMapOvr>
  <p:transition spd="slow">
    <p:split orient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1" y="1270000"/>
            <a:ext cx="66548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39826"/>
      </p:ext>
    </p:extLst>
  </p:cSld>
  <p:clrMapOvr>
    <a:masterClrMapping/>
  </p:clrMapOvr>
  <p:transition spd="slow">
    <p:split orient="vert"/>
  </p:transition>
</p:sld>
</file>

<file path=ppt/theme/theme1.xml><?xml version="1.0" encoding="utf-8"?>
<a:theme xmlns:a="http://schemas.openxmlformats.org/drawingml/2006/main" name="1_Office Theme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F7EAA"/>
      </a:accent1>
      <a:accent2>
        <a:srgbClr val="FFA800"/>
      </a:accent2>
      <a:accent3>
        <a:srgbClr val="67A500"/>
      </a:accent3>
      <a:accent4>
        <a:srgbClr val="004281"/>
      </a:accent4>
      <a:accent5>
        <a:srgbClr val="E3173E"/>
      </a:accent5>
      <a:accent6>
        <a:srgbClr val="F79646"/>
      </a:accent6>
      <a:hlink>
        <a:srgbClr val="0000FF"/>
      </a:hlink>
      <a:folHlink>
        <a:srgbClr val="800080"/>
      </a:folHlink>
    </a:clrScheme>
    <a:fontScheme name="1_Office Theme">
      <a:majorFont>
        <a:latin typeface="Arial"/>
        <a:ea typeface=""/>
        <a:cs typeface="Arial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3736</TotalTime>
  <Words>621</Words>
  <Application>Microsoft Macintosh PowerPoint</Application>
  <PresentationFormat>On-screen Show (4:3)</PresentationFormat>
  <Paragraphs>145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Calibri</vt:lpstr>
      <vt:lpstr>Lucida Grande</vt:lpstr>
      <vt:lpstr>Source Code Pro</vt:lpstr>
      <vt:lpstr>Ubuntu</vt:lpstr>
      <vt:lpstr>Wingdings</vt:lpstr>
      <vt:lpstr>宋体</vt:lpstr>
      <vt:lpstr>Arial</vt:lpstr>
      <vt:lpstr>1_Office Theme</vt:lpstr>
      <vt:lpstr>Vert.x Overview</vt:lpstr>
      <vt:lpstr>What is VERTX - vertx.io</vt:lpstr>
      <vt:lpstr>What is Reactive</vt:lpstr>
      <vt:lpstr>Why to Reactive - Problems</vt:lpstr>
      <vt:lpstr>Why to Reactive – The Solution</vt:lpstr>
      <vt:lpstr>Vert.x Highlight</vt:lpstr>
      <vt:lpstr>Vert.x Core Concepts</vt:lpstr>
      <vt:lpstr>The Famous Event Loop</vt:lpstr>
      <vt:lpstr>Architecture</vt:lpstr>
      <vt:lpstr>Architecture Highlight</vt:lpstr>
      <vt:lpstr>Vert.x Modules</vt:lpstr>
      <vt:lpstr>Vert.X Core</vt:lpstr>
      <vt:lpstr>Vert.x HTTP Server – hello world</vt:lpstr>
      <vt:lpstr>Vert.x EventBus</vt:lpstr>
      <vt:lpstr>EventBus Broadcasting Message – P/S</vt:lpstr>
      <vt:lpstr>EventBus Sending Message – P2P</vt:lpstr>
      <vt:lpstr>EventBus Consuming Message and Reply</vt:lpstr>
      <vt:lpstr>Vert.x web</vt:lpstr>
      <vt:lpstr>Vert.x Web Hello World</vt:lpstr>
      <vt:lpstr>Vert.x Routing</vt:lpstr>
      <vt:lpstr>Questions? Thank You </vt:lpstr>
    </vt:vector>
  </TitlesOfParts>
  <Company>Rounded Corner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Braden Brook</dc:creator>
  <cp:lastModifiedBy>Microsoft Office User</cp:lastModifiedBy>
  <cp:revision>276</cp:revision>
  <dcterms:created xsi:type="dcterms:W3CDTF">2012-10-22T17:59:29Z</dcterms:created>
  <dcterms:modified xsi:type="dcterms:W3CDTF">2016-11-18T21:02:58Z</dcterms:modified>
</cp:coreProperties>
</file>